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5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D474-97B5-4CAD-A6B1-BBA874A16147}" type="datetimeFigureOut">
              <a:rPr lang="ar-IQ" smtClean="0"/>
              <a:t>7/16/1439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138-0BE6-4DB3-8807-EF81CBAA5B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970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D474-97B5-4CAD-A6B1-BBA874A16147}" type="datetimeFigureOut">
              <a:rPr lang="ar-IQ" smtClean="0"/>
              <a:t>7/16/1439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138-0BE6-4DB3-8807-EF81CBAA5B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4592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D474-97B5-4CAD-A6B1-BBA874A16147}" type="datetimeFigureOut">
              <a:rPr lang="ar-IQ" smtClean="0"/>
              <a:t>7/16/1439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138-0BE6-4DB3-8807-EF81CBAA5B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173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D474-97B5-4CAD-A6B1-BBA874A16147}" type="datetimeFigureOut">
              <a:rPr lang="ar-IQ" smtClean="0"/>
              <a:t>7/16/1439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138-0BE6-4DB3-8807-EF81CBAA5B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795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D474-97B5-4CAD-A6B1-BBA874A16147}" type="datetimeFigureOut">
              <a:rPr lang="ar-IQ" smtClean="0"/>
              <a:t>7/16/1439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138-0BE6-4DB3-8807-EF81CBAA5B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0436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D474-97B5-4CAD-A6B1-BBA874A16147}" type="datetimeFigureOut">
              <a:rPr lang="ar-IQ" smtClean="0"/>
              <a:t>7/16/1439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138-0BE6-4DB3-8807-EF81CBAA5B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9325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D474-97B5-4CAD-A6B1-BBA874A16147}" type="datetimeFigureOut">
              <a:rPr lang="ar-IQ" smtClean="0"/>
              <a:t>7/16/1439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138-0BE6-4DB3-8807-EF81CBAA5B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2580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D474-97B5-4CAD-A6B1-BBA874A16147}" type="datetimeFigureOut">
              <a:rPr lang="ar-IQ" smtClean="0"/>
              <a:t>7/16/1439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138-0BE6-4DB3-8807-EF81CBAA5B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4809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D474-97B5-4CAD-A6B1-BBA874A16147}" type="datetimeFigureOut">
              <a:rPr lang="ar-IQ" smtClean="0"/>
              <a:t>7/16/1439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138-0BE6-4DB3-8807-EF81CBAA5B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8945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D474-97B5-4CAD-A6B1-BBA874A16147}" type="datetimeFigureOut">
              <a:rPr lang="ar-IQ" smtClean="0"/>
              <a:t>7/16/1439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138-0BE6-4DB3-8807-EF81CBAA5B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6098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D474-97B5-4CAD-A6B1-BBA874A16147}" type="datetimeFigureOut">
              <a:rPr lang="ar-IQ" smtClean="0"/>
              <a:t>7/16/1439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CD138-0BE6-4DB3-8807-EF81CBAA5B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037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3D474-97B5-4CAD-A6B1-BBA874A16147}" type="datetimeFigureOut">
              <a:rPr lang="ar-IQ" smtClean="0"/>
              <a:t>7/16/1439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D138-0BE6-4DB3-8807-EF81CBAA5B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5029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DFA Minimization</a:t>
            </a:r>
            <a:endParaRPr lang="ar-IQ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20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/>
              <a:t>DFA Minimization Algorithm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dirty="0"/>
              <a:t>Recall that a DFA </a:t>
            </a:r>
            <a:r>
              <a:rPr lang="en-US" i="1" dirty="0"/>
              <a:t>M</a:t>
            </a:r>
            <a:r>
              <a:rPr lang="en-US" dirty="0"/>
              <a:t>=(</a:t>
            </a:r>
            <a:r>
              <a:rPr lang="en-US" i="1" dirty="0"/>
              <a:t>Q</a:t>
            </a:r>
            <a:r>
              <a:rPr lang="en-US" dirty="0"/>
              <a:t>, Σ, δ, </a:t>
            </a:r>
            <a:r>
              <a:rPr lang="en-US" i="1" dirty="0"/>
              <a:t>q</a:t>
            </a:r>
            <a:r>
              <a:rPr lang="en-US" i="1" baseline="-25000" dirty="0"/>
              <a:t>0</a:t>
            </a:r>
            <a:r>
              <a:rPr lang="en-US" dirty="0"/>
              <a:t>, </a:t>
            </a:r>
            <a:r>
              <a:rPr lang="en-US" i="1" dirty="0"/>
              <a:t>F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  <a:p>
            <a:pPr algn="l" rtl="0"/>
            <a:r>
              <a:rPr lang="en-US" dirty="0"/>
              <a:t>Two states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i="1" dirty="0">
                <a:solidFill>
                  <a:srgbClr val="FF0000"/>
                </a:solidFill>
              </a:rPr>
              <a:t>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and </a:t>
            </a:r>
            <a:r>
              <a:rPr lang="en-US" b="1" i="1" dirty="0">
                <a:solidFill>
                  <a:srgbClr val="FF0000"/>
                </a:solidFill>
              </a:rPr>
              <a:t>q</a:t>
            </a:r>
            <a:r>
              <a:rPr lang="en-US" dirty="0"/>
              <a:t> are distinct if</a:t>
            </a:r>
          </a:p>
          <a:p>
            <a:pPr lvl="1" algn="l" rtl="0"/>
            <a:r>
              <a:rPr lang="en-US" b="1" i="1" dirty="0">
                <a:solidFill>
                  <a:srgbClr val="FF0000"/>
                </a:solidFill>
              </a:rPr>
              <a:t>p</a:t>
            </a:r>
            <a:r>
              <a:rPr lang="en-US" dirty="0"/>
              <a:t> in </a:t>
            </a:r>
            <a:r>
              <a:rPr lang="en-US" b="1" dirty="0">
                <a:solidFill>
                  <a:srgbClr val="0070C0"/>
                </a:solidFill>
              </a:rPr>
              <a:t>F</a:t>
            </a:r>
            <a:r>
              <a:rPr lang="en-US" dirty="0"/>
              <a:t> and </a:t>
            </a:r>
            <a:r>
              <a:rPr lang="en-US" b="1" i="1" dirty="0">
                <a:solidFill>
                  <a:srgbClr val="FF0000"/>
                </a:solidFill>
              </a:rPr>
              <a:t>q</a:t>
            </a:r>
            <a:r>
              <a:rPr lang="en-US" dirty="0"/>
              <a:t> not in </a:t>
            </a:r>
            <a:r>
              <a:rPr lang="en-US" b="1" dirty="0">
                <a:solidFill>
                  <a:srgbClr val="0070C0"/>
                </a:solidFill>
              </a:rPr>
              <a:t>F</a:t>
            </a:r>
            <a:r>
              <a:rPr lang="en-US" dirty="0"/>
              <a:t> or vice versa, or</a:t>
            </a:r>
          </a:p>
          <a:p>
            <a:pPr lvl="1" algn="l" rtl="0"/>
            <a:r>
              <a:rPr lang="en-US" dirty="0"/>
              <a:t>for some </a:t>
            </a:r>
            <a:r>
              <a:rPr lang="el-GR" dirty="0">
                <a:solidFill>
                  <a:srgbClr val="FF0000"/>
                </a:solidFill>
                <a:cs typeface="Arial" pitchFamily="34" charset="0"/>
              </a:rPr>
              <a:t>α</a:t>
            </a:r>
            <a:r>
              <a:rPr lang="en-US" dirty="0">
                <a:cs typeface="Arial" pitchFamily="34" charset="0"/>
              </a:rPr>
              <a:t> in </a:t>
            </a:r>
            <a:r>
              <a:rPr lang="en-US" dirty="0"/>
              <a:t>Σ, δ(</a:t>
            </a:r>
            <a:r>
              <a:rPr lang="en-US" b="1" i="1" dirty="0">
                <a:solidFill>
                  <a:srgbClr val="FF0000"/>
                </a:solidFill>
              </a:rPr>
              <a:t>p</a:t>
            </a:r>
            <a:r>
              <a:rPr lang="en-US" dirty="0"/>
              <a:t>, </a:t>
            </a:r>
            <a:r>
              <a:rPr lang="el-GR" dirty="0">
                <a:cs typeface="Arial" pitchFamily="34" charset="0"/>
              </a:rPr>
              <a:t>α</a:t>
            </a:r>
            <a:r>
              <a:rPr lang="en-US" dirty="0">
                <a:cs typeface="Arial" pitchFamily="34" charset="0"/>
              </a:rPr>
              <a:t>) and </a:t>
            </a:r>
            <a:r>
              <a:rPr lang="en-US" dirty="0"/>
              <a:t>δ(</a:t>
            </a:r>
            <a:r>
              <a:rPr lang="en-US" b="1" i="1" dirty="0">
                <a:solidFill>
                  <a:srgbClr val="FF0000"/>
                </a:solidFill>
              </a:rPr>
              <a:t>q</a:t>
            </a:r>
            <a:r>
              <a:rPr lang="en-US" dirty="0"/>
              <a:t>, </a:t>
            </a:r>
            <a:r>
              <a:rPr lang="el-GR" dirty="0">
                <a:cs typeface="Arial" pitchFamily="34" charset="0"/>
              </a:rPr>
              <a:t>α</a:t>
            </a:r>
            <a:r>
              <a:rPr lang="en-US" dirty="0">
                <a:cs typeface="Arial" pitchFamily="34" charset="0"/>
              </a:rPr>
              <a:t>) are distinct</a:t>
            </a:r>
          </a:p>
          <a:p>
            <a:pPr algn="l" rtl="0"/>
            <a:endParaRPr lang="el-GR" dirty="0">
              <a:cs typeface="Arial" pitchFamily="34" charset="0"/>
            </a:endParaRPr>
          </a:p>
          <a:p>
            <a:pPr algn="l" rtl="0"/>
            <a:r>
              <a:rPr lang="en-US" dirty="0"/>
              <a:t>Using this inductive definition, we can calculate which states are distinct</a:t>
            </a:r>
          </a:p>
        </p:txBody>
      </p:sp>
    </p:spTree>
    <p:extLst>
      <p:ext uri="{BB962C8B-B14F-4D97-AF65-F5344CB8AC3E}">
        <p14:creationId xmlns:p14="http://schemas.microsoft.com/office/powerpoint/2010/main" val="21210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2180" y="1175395"/>
            <a:ext cx="6710180" cy="4053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260648"/>
            <a:ext cx="302433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3200" b="1" dirty="0" smtClean="0">
                <a:solidFill>
                  <a:srgbClr val="0070C0"/>
                </a:solidFill>
              </a:rPr>
              <a:t>Example</a:t>
            </a:r>
            <a:endParaRPr lang="ar-IQ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4525963"/>
          </a:xfrm>
        </p:spPr>
        <p:txBody>
          <a:bodyPr/>
          <a:lstStyle/>
          <a:p>
            <a:pPr marL="514350" indent="-514350" algn="l" rtl="0">
              <a:buAutoNum type="arabicPeriod"/>
            </a:pPr>
            <a:r>
              <a:rPr lang="en-US" dirty="0" smtClean="0"/>
              <a:t>Split the state set into distinguishable</a:t>
            </a:r>
            <a:r>
              <a:rPr lang="en-US" dirty="0"/>
              <a:t> </a:t>
            </a:r>
            <a:r>
              <a:rPr lang="en-US" dirty="0" smtClean="0"/>
              <a:t> groups.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b="1" dirty="0" smtClean="0">
                <a:solidFill>
                  <a:srgbClr val="FF0000"/>
                </a:solidFill>
              </a:rPr>
              <a:t>non final (</a:t>
            </a:r>
            <a:r>
              <a:rPr lang="en-US" b="1" dirty="0" smtClean="0">
                <a:solidFill>
                  <a:srgbClr val="0070C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states   and </a:t>
            </a:r>
            <a:r>
              <a:rPr lang="en-US" dirty="0" smtClean="0">
                <a:solidFill>
                  <a:srgbClr val="FF0000"/>
                </a:solidFill>
              </a:rPr>
              <a:t>final states (</a:t>
            </a:r>
            <a:r>
              <a:rPr lang="en-US" b="1" dirty="0" smtClean="0">
                <a:solidFill>
                  <a:srgbClr val="0070C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. </a:t>
            </a:r>
            <a:endParaRPr lang="ar-IQ" dirty="0"/>
          </a:p>
        </p:txBody>
      </p:sp>
      <p:sp>
        <p:nvSpPr>
          <p:cNvPr id="4" name="TextBox 3"/>
          <p:cNvSpPr txBox="1"/>
          <p:nvPr/>
        </p:nvSpPr>
        <p:spPr>
          <a:xfrm>
            <a:off x="1475656" y="3484165"/>
            <a:ext cx="6984776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dirty="0" smtClean="0"/>
              <a:t>A = { S2, S7}</a:t>
            </a:r>
          </a:p>
          <a:p>
            <a:pPr algn="l" rtl="0"/>
            <a:endParaRPr lang="en-US" sz="2800" dirty="0"/>
          </a:p>
          <a:p>
            <a:pPr algn="l" rtl="0"/>
            <a:r>
              <a:rPr lang="en-US" sz="2800" dirty="0" smtClean="0"/>
              <a:t>B = ( S0, S1, S3, S4, S5, S6}</a:t>
            </a:r>
            <a:endParaRPr lang="ar-IQ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5013176"/>
            <a:ext cx="763284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 smtClean="0"/>
              <a:t>تقسم الحالات اعتمادا على ان كانت حالات نهاية ام لا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428180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/>
              <a:t>تقسم كل مجموعة الى مجاميع اصغر اعتمادا على دالة الانتقال. </a:t>
            </a:r>
          </a:p>
          <a:p>
            <a:r>
              <a:rPr lang="ar-IQ" dirty="0" smtClean="0"/>
              <a:t>اذا كانت دالة الانتقال تؤدي الى الانتقال من حالة الى حالة في المجموعة لكل عناصر المجموعة فليس هناك حالات مميزة و بالتالي لا تقسم المجموعة الى مجموعتين.</a:t>
            </a:r>
          </a:p>
          <a:p>
            <a:r>
              <a:rPr lang="ar-IQ" dirty="0" smtClean="0"/>
              <a:t>اما اذا ادت دالة الانتقال من حالة في مجموعة الى حالة في مجموعة اخرى ،هنا ان الحالات التي تنتقل الى حالات في مجموعة اخرى تكون مختلفة عن الحالات الباقية و بالتالي تقسم المجموعة الى مجموعة تحتوي الحالات التي تنتقل الى نفس المجموعة و مجموعة اخرى تحتوي الحالات التي انتقلت الى حالات في مجموعة اخرى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8594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2. Check the states in each group:  each state transforms to next state  in the same group  or not under the effect of the input symbols.</a:t>
            </a:r>
          </a:p>
          <a:p>
            <a:pPr marL="0" indent="0" algn="l" rtl="0">
              <a:buNone/>
            </a:pPr>
            <a:r>
              <a:rPr lang="en-US" dirty="0" smtClean="0"/>
              <a:t>Starting with group B.</a:t>
            </a:r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00680"/>
            <a:ext cx="7814376" cy="183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4139952" y="4941168"/>
            <a:ext cx="648072" cy="6480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 smtClean="0"/>
              <a:t>A</a:t>
            </a:r>
            <a:endParaRPr lang="ar-IQ" sz="3600" dirty="0"/>
          </a:p>
        </p:txBody>
      </p:sp>
      <p:sp>
        <p:nvSpPr>
          <p:cNvPr id="8" name="Oval 7"/>
          <p:cNvSpPr/>
          <p:nvPr/>
        </p:nvSpPr>
        <p:spPr>
          <a:xfrm>
            <a:off x="7452320" y="4941168"/>
            <a:ext cx="648072" cy="6480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 smtClean="0"/>
              <a:t>A</a:t>
            </a:r>
            <a:endParaRPr lang="ar-IQ" sz="3600" dirty="0"/>
          </a:p>
        </p:txBody>
      </p:sp>
      <p:sp>
        <p:nvSpPr>
          <p:cNvPr id="6" name="Rectangle 5"/>
          <p:cNvSpPr/>
          <p:nvPr/>
        </p:nvSpPr>
        <p:spPr>
          <a:xfrm>
            <a:off x="827584" y="6084004"/>
            <a:ext cx="7670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/>
              <a:t>A = { S2, S7}       B = { S0, S3, S4, S5}     C = {S1, S6}</a:t>
            </a:r>
            <a:endParaRPr lang="ar-IQ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332656"/>
            <a:ext cx="745433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dirty="0" smtClean="0"/>
              <a:t>هنا </a:t>
            </a:r>
            <a:r>
              <a:rPr lang="en-US" sz="2400" dirty="0" smtClean="0"/>
              <a:t>S1</a:t>
            </a:r>
            <a:r>
              <a:rPr lang="ar-IQ" sz="2400" dirty="0" smtClean="0"/>
              <a:t> و </a:t>
            </a:r>
            <a:r>
              <a:rPr lang="en-US" sz="2400" dirty="0" smtClean="0"/>
              <a:t>S2</a:t>
            </a:r>
            <a:r>
              <a:rPr lang="ar-IQ" sz="2400" dirty="0" smtClean="0"/>
              <a:t> انتقلت الى عناصر في مجموعة </a:t>
            </a:r>
            <a:r>
              <a:rPr lang="en-US" sz="2400" dirty="0" smtClean="0"/>
              <a:t>A</a:t>
            </a:r>
            <a:r>
              <a:rPr lang="ar-IQ" sz="2400" dirty="0" smtClean="0"/>
              <a:t> وبالتالي اصبحت مختلفة عن بقية الحالات لذا قسمت مجموعتها الى مجموعتين </a:t>
            </a:r>
            <a:r>
              <a:rPr lang="en-US" sz="2400" dirty="0" smtClean="0"/>
              <a:t>B</a:t>
            </a:r>
            <a:r>
              <a:rPr lang="ar-IQ" sz="2400" dirty="0" smtClean="0"/>
              <a:t> و </a:t>
            </a:r>
            <a:r>
              <a:rPr lang="en-US" sz="2400" dirty="0" smtClean="0"/>
              <a:t>C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0580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Repeat step 2 until all states become </a:t>
            </a:r>
            <a:r>
              <a:rPr lang="en-US" dirty="0"/>
              <a:t>distinguishable</a:t>
            </a:r>
            <a:r>
              <a:rPr lang="en-US" dirty="0" smtClean="0"/>
              <a:t> </a:t>
            </a:r>
          </a:p>
          <a:p>
            <a:pPr algn="l" rtl="0"/>
            <a:r>
              <a:rPr lang="en-US" dirty="0" smtClean="0"/>
              <a:t>See group B</a:t>
            </a:r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645024"/>
            <a:ext cx="6912767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6660232" y="4365105"/>
            <a:ext cx="648072" cy="6480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 smtClean="0"/>
              <a:t>C</a:t>
            </a:r>
            <a:endParaRPr lang="ar-IQ" sz="3600" dirty="0"/>
          </a:p>
        </p:txBody>
      </p:sp>
      <p:sp>
        <p:nvSpPr>
          <p:cNvPr id="6" name="Oval 5"/>
          <p:cNvSpPr/>
          <p:nvPr/>
        </p:nvSpPr>
        <p:spPr>
          <a:xfrm>
            <a:off x="5868144" y="4365105"/>
            <a:ext cx="648072" cy="6480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 smtClean="0"/>
              <a:t>C</a:t>
            </a:r>
            <a:endParaRPr lang="ar-IQ" sz="3600" dirty="0"/>
          </a:p>
        </p:txBody>
      </p:sp>
      <p:sp>
        <p:nvSpPr>
          <p:cNvPr id="7" name="Oval 6"/>
          <p:cNvSpPr/>
          <p:nvPr/>
        </p:nvSpPr>
        <p:spPr>
          <a:xfrm>
            <a:off x="4139952" y="4365105"/>
            <a:ext cx="648072" cy="6480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 smtClean="0"/>
              <a:t>C</a:t>
            </a:r>
            <a:endParaRPr lang="ar-IQ" sz="3600" dirty="0"/>
          </a:p>
        </p:txBody>
      </p:sp>
      <p:sp>
        <p:nvSpPr>
          <p:cNvPr id="8" name="Rectangle 7"/>
          <p:cNvSpPr/>
          <p:nvPr/>
        </p:nvSpPr>
        <p:spPr>
          <a:xfrm>
            <a:off x="430032" y="5805264"/>
            <a:ext cx="76703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/>
              <a:t>A = { S2, S7}       B = { S0, S4, S5}     C = {S1, S6}</a:t>
            </a:r>
          </a:p>
          <a:p>
            <a:pPr algn="l" rtl="0"/>
            <a:r>
              <a:rPr lang="en-US" sz="2800" dirty="0" smtClean="0"/>
              <a:t>D = {S3}</a:t>
            </a:r>
            <a:endParaRPr lang="ar-IQ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332656"/>
            <a:ext cx="745433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dirty="0" smtClean="0"/>
              <a:t>هنا </a:t>
            </a:r>
            <a:r>
              <a:rPr lang="en-US" sz="2400" dirty="0" smtClean="0"/>
              <a:t>S0,S4,S5</a:t>
            </a:r>
            <a:r>
              <a:rPr lang="ar-IQ" sz="2400" dirty="0" smtClean="0"/>
              <a:t> انتقلت الى عناصر في مجموعة </a:t>
            </a:r>
            <a:r>
              <a:rPr lang="en-US" sz="2400" dirty="0" smtClean="0"/>
              <a:t>C</a:t>
            </a:r>
            <a:r>
              <a:rPr lang="ar-IQ" sz="2400" dirty="0" smtClean="0"/>
              <a:t> وبالتالي اصبحت مختلفة عن بقية الحالات لذا قسمت مجموعتها الى مجموعتين </a:t>
            </a:r>
            <a:r>
              <a:rPr lang="en-US" sz="2400" dirty="0" smtClean="0"/>
              <a:t>B</a:t>
            </a:r>
            <a:r>
              <a:rPr lang="ar-IQ" sz="2400" dirty="0" smtClean="0"/>
              <a:t> و </a:t>
            </a:r>
            <a:r>
              <a:rPr lang="en-US" sz="2400" dirty="0" smtClean="0"/>
              <a:t>D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239637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032" y="1556792"/>
            <a:ext cx="8256768" cy="4569371"/>
          </a:xfrm>
        </p:spPr>
        <p:txBody>
          <a:bodyPr/>
          <a:lstStyle/>
          <a:p>
            <a:pPr algn="l" rtl="0"/>
            <a:r>
              <a:rPr lang="en-US" dirty="0" smtClean="0"/>
              <a:t>Repeat step 2 until all states become </a:t>
            </a:r>
            <a:r>
              <a:rPr lang="en-US" dirty="0"/>
              <a:t>distinguishable</a:t>
            </a:r>
            <a:r>
              <a:rPr lang="en-US" dirty="0" smtClean="0"/>
              <a:t> </a:t>
            </a:r>
          </a:p>
          <a:p>
            <a:pPr algn="l" rtl="0"/>
            <a:r>
              <a:rPr lang="en-US" dirty="0" smtClean="0"/>
              <a:t>See group </a:t>
            </a:r>
            <a:r>
              <a:rPr lang="en-US" dirty="0" smtClean="0"/>
              <a:t>C</a:t>
            </a:r>
            <a:endParaRPr lang="ar-IQ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752733"/>
              </p:ext>
            </p:extLst>
          </p:nvPr>
        </p:nvGraphicFramePr>
        <p:xfrm>
          <a:off x="1536732" y="3428999"/>
          <a:ext cx="6096000" cy="194421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48072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S6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S1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In State</a:t>
                      </a:r>
                      <a:endParaRPr lang="ar-IQ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 smtClean="0"/>
                        <a:t>D</a:t>
                      </a:r>
                      <a:endParaRPr lang="ar-IQ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dirty="0" smtClean="0"/>
                        <a:t>B</a:t>
                      </a:r>
                      <a:endParaRPr lang="ar-IQ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leads to</a:t>
                      </a:r>
                      <a:endParaRPr lang="ar-IQ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 smtClean="0"/>
                        <a:t>A</a:t>
                      </a:r>
                      <a:endParaRPr lang="ar-IQ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800" b="1" dirty="0" smtClean="0"/>
                        <a:t>A</a:t>
                      </a:r>
                      <a:endParaRPr lang="ar-IQ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b</a:t>
                      </a:r>
                      <a:r>
                        <a:rPr lang="en-US" baseline="0" dirty="0" smtClean="0"/>
                        <a:t> leads to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265212" y="4077073"/>
            <a:ext cx="645760" cy="6480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 smtClean="0"/>
              <a:t>B</a:t>
            </a:r>
            <a:endParaRPr lang="ar-IQ" sz="3600" dirty="0"/>
          </a:p>
        </p:txBody>
      </p:sp>
      <p:sp>
        <p:nvSpPr>
          <p:cNvPr id="6" name="Oval 5"/>
          <p:cNvSpPr/>
          <p:nvPr/>
        </p:nvSpPr>
        <p:spPr>
          <a:xfrm>
            <a:off x="6300192" y="4077073"/>
            <a:ext cx="648072" cy="64807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600" dirty="0" smtClean="0"/>
              <a:t>D</a:t>
            </a:r>
            <a:endParaRPr lang="ar-IQ" sz="3600" dirty="0"/>
          </a:p>
        </p:txBody>
      </p:sp>
      <p:sp>
        <p:nvSpPr>
          <p:cNvPr id="8" name="Rectangle 7"/>
          <p:cNvSpPr/>
          <p:nvPr/>
        </p:nvSpPr>
        <p:spPr>
          <a:xfrm>
            <a:off x="430032" y="5805264"/>
            <a:ext cx="76703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 smtClean="0"/>
              <a:t>A = { S2, S7}       B = { S0, S4, S5}     C = {</a:t>
            </a:r>
            <a:r>
              <a:rPr lang="en-US" sz="2800" dirty="0" smtClean="0"/>
              <a:t>S1}</a:t>
            </a:r>
            <a:endParaRPr lang="en-US" sz="2800" dirty="0" smtClean="0"/>
          </a:p>
          <a:p>
            <a:pPr algn="l" rtl="0"/>
            <a:r>
              <a:rPr lang="en-US" sz="2800" dirty="0" smtClean="0"/>
              <a:t>D = {S3</a:t>
            </a:r>
            <a:r>
              <a:rPr lang="en-US" sz="2800" dirty="0" smtClean="0"/>
              <a:t>},   E = {S6}</a:t>
            </a:r>
            <a:endParaRPr lang="ar-IQ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332656"/>
            <a:ext cx="745433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dirty="0" smtClean="0"/>
              <a:t>هنا </a:t>
            </a:r>
            <a:r>
              <a:rPr lang="en-US" sz="2400" dirty="0" smtClean="0"/>
              <a:t>S1</a:t>
            </a:r>
            <a:r>
              <a:rPr lang="ar-IQ" sz="2400" dirty="0" smtClean="0"/>
              <a:t> و </a:t>
            </a:r>
            <a:r>
              <a:rPr lang="en-US" sz="2400" dirty="0" smtClean="0"/>
              <a:t>S2</a:t>
            </a:r>
            <a:r>
              <a:rPr lang="ar-IQ" sz="2400" dirty="0" smtClean="0"/>
              <a:t> انتقلت الى عناصر في مجموعة </a:t>
            </a:r>
            <a:r>
              <a:rPr lang="en-US" sz="2400" dirty="0" smtClean="0"/>
              <a:t>B</a:t>
            </a:r>
            <a:r>
              <a:rPr lang="ar-IQ" sz="2400" dirty="0" smtClean="0"/>
              <a:t> و </a:t>
            </a:r>
            <a:r>
              <a:rPr lang="en-US" sz="2400" dirty="0" smtClean="0"/>
              <a:t>D</a:t>
            </a:r>
            <a:r>
              <a:rPr lang="ar-IQ" sz="2400" dirty="0" smtClean="0"/>
              <a:t> وبالتالي اصبحت مختلفة فيما بينها لذا قسمت مجموعتها الى مجموعتين </a:t>
            </a:r>
            <a:r>
              <a:rPr lang="en-US" sz="2400" dirty="0" smtClean="0"/>
              <a:t>C</a:t>
            </a:r>
            <a:r>
              <a:rPr lang="ar-IQ" sz="2400" dirty="0" smtClean="0"/>
              <a:t> و </a:t>
            </a:r>
            <a:r>
              <a:rPr lang="en-US" sz="2400" dirty="0" smtClean="0"/>
              <a:t>E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781466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Draw the equivalent DFA</a:t>
            </a:r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17304"/>
            <a:ext cx="6525090" cy="3480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64088" y="1916832"/>
            <a:ext cx="3635896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 smtClean="0"/>
              <a:t>يتم اختيار </a:t>
            </a:r>
            <a:r>
              <a:rPr lang="en-US" sz="2400" b="1" dirty="0" smtClean="0"/>
              <a:t>B</a:t>
            </a:r>
            <a:r>
              <a:rPr lang="ar-IQ" sz="2400" b="1" dirty="0" smtClean="0"/>
              <a:t> حالة بداية لان احد عناصرها </a:t>
            </a:r>
            <a:r>
              <a:rPr lang="en-US" sz="2400" b="1" dirty="0" smtClean="0"/>
              <a:t>S0</a:t>
            </a:r>
            <a:r>
              <a:rPr lang="ar-IQ" sz="2400" b="1" dirty="0" smtClean="0"/>
              <a:t> هو حالة البداية في الآلة الاصلية</a:t>
            </a:r>
            <a:endParaRPr lang="ar-IQ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2285256"/>
            <a:ext cx="38164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/>
            <a:r>
              <a:rPr lang="ar-IQ" sz="2400" b="1" dirty="0" smtClean="0"/>
              <a:t>يتم اختيار </a:t>
            </a:r>
            <a:r>
              <a:rPr lang="en-US" sz="2400" b="1" dirty="0" smtClean="0"/>
              <a:t>A</a:t>
            </a:r>
            <a:r>
              <a:rPr lang="ar-IQ" sz="2400" b="1" dirty="0" smtClean="0"/>
              <a:t> حالة نهاية لان احد عناصرها </a:t>
            </a:r>
            <a:r>
              <a:rPr lang="en-US" sz="2400" b="1" dirty="0" smtClean="0"/>
              <a:t>S2</a:t>
            </a:r>
            <a:r>
              <a:rPr lang="ar-IQ" sz="2400" b="1" dirty="0" smtClean="0"/>
              <a:t> و </a:t>
            </a:r>
            <a:r>
              <a:rPr lang="en-US" sz="2400" b="1" dirty="0" smtClean="0"/>
              <a:t>S7</a:t>
            </a:r>
            <a:r>
              <a:rPr lang="ar-IQ" sz="2400" b="1" dirty="0" smtClean="0"/>
              <a:t> هو حالة النهاية في الآلة الاصلية</a:t>
            </a:r>
            <a:endParaRPr lang="ar-IQ" sz="2400" b="1" dirty="0"/>
          </a:p>
        </p:txBody>
      </p:sp>
    </p:spTree>
    <p:extLst>
      <p:ext uri="{BB962C8B-B14F-4D97-AF65-F5344CB8AC3E}">
        <p14:creationId xmlns:p14="http://schemas.microsoft.com/office/powerpoint/2010/main" val="380885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</TotalTime>
  <Words>422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DFA Minimization</vt:lpstr>
      <vt:lpstr>DFA Minimization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10</cp:revision>
  <dcterms:created xsi:type="dcterms:W3CDTF">2018-03-24T10:49:43Z</dcterms:created>
  <dcterms:modified xsi:type="dcterms:W3CDTF">2018-04-01T09:51:04Z</dcterms:modified>
</cp:coreProperties>
</file>